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sldIdLst>
    <p:sldId id="258" r:id="rId2"/>
    <p:sldId id="259" r:id="rId3"/>
    <p:sldId id="278" r:id="rId4"/>
    <p:sldId id="257" r:id="rId5"/>
    <p:sldId id="260" r:id="rId6"/>
    <p:sldId id="282" r:id="rId7"/>
    <p:sldId id="261" r:id="rId8"/>
    <p:sldId id="267" r:id="rId9"/>
    <p:sldId id="268" r:id="rId10"/>
    <p:sldId id="269" r:id="rId11"/>
    <p:sldId id="262" r:id="rId12"/>
    <p:sldId id="271" r:id="rId13"/>
    <p:sldId id="270" r:id="rId14"/>
    <p:sldId id="272" r:id="rId15"/>
    <p:sldId id="273" r:id="rId16"/>
    <p:sldId id="263" r:id="rId17"/>
    <p:sldId id="264" r:id="rId18"/>
    <p:sldId id="265" r:id="rId19"/>
    <p:sldId id="266" r:id="rId20"/>
    <p:sldId id="274" r:id="rId21"/>
    <p:sldId id="275" r:id="rId22"/>
    <p:sldId id="276" r:id="rId23"/>
    <p:sldId id="277" r:id="rId24"/>
    <p:sldId id="279" r:id="rId25"/>
    <p:sldId id="280" r:id="rId26"/>
    <p:sldId id="281" r:id="rId2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B942"/>
    <a:srgbClr val="6EC7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69"/>
    <p:restoredTop sz="94621"/>
  </p:normalViewPr>
  <p:slideViewPr>
    <p:cSldViewPr snapToGrid="0">
      <p:cViewPr>
        <p:scale>
          <a:sx n="89" d="100"/>
          <a:sy n="89" d="100"/>
        </p:scale>
        <p:origin x="15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BB5F6-8C9B-F944-87D4-31FCE2B44EDC}" type="datetimeFigureOut">
              <a:rPr lang="en-DE" smtClean="0"/>
              <a:t>04.10.23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F06A5D-60EF-BE43-93B5-4E21F0837D61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38937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4F95-3DCD-87FA-8521-44054C70A3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dirty="0"/>
              <a:t>Click to edit Master title style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82B903-AC6E-5C48-DCCC-044B45DB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1C71C-AF19-6EE7-E6AB-65866A76A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0808-F566-D858-1439-D11F9A238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0246CB-B4D4-2C7A-A004-371A63A2A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70406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58B68-C0A2-B0F8-E039-2B23793E1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2D3D14-812C-7FE2-50DC-4C88A59368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A4464-70C1-C5B2-1377-F696E4B2C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A0F09-E5B5-02E5-AE1B-58C39126F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6AE30-85B4-BF0B-91EB-94A712666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8505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30074D-84AB-F98A-399F-8DB1C3AD5A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1F131C-651A-02CA-7459-E3122DE5D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B6A74-8D7B-5F26-24A5-9C35E5763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16A9F-4645-B1EE-1631-E9241909E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C9AB43-C838-613E-643E-EE928A9C8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23901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6230B-3F7F-30E7-A7D1-4F7602616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E5C7B-0FCC-BD7F-89DE-CD5F6D121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D6EA1-23DE-94E5-9143-5ACAAB11F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12CCA-F632-DA38-CC30-0DB78D20F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A17B1-31BB-D5CD-5B93-014B30D14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007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CA4B2-7DEC-3C56-8A8D-CCFC99455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156422-1416-F9D4-7BF4-D4D3ABDBD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D43F3-4872-0E1B-8AFD-EDEA2EB39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BCBE2-67A0-0252-B97B-EFE938B87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54737-FF96-A52C-0CA2-E91C4AA76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08082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69CB6-E660-07F0-3DD5-AC668D64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FA9F4-37B8-965B-B941-54C37F9CE9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4F6A89-545A-9E83-1BFC-0BB3BE487B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996BE-27DD-1954-314B-4397D126F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8C55B-8A29-6FA2-B0C1-EDA91F22E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1E3EA-FEED-1CCC-C657-9F9839E2C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46081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D0D5E-0E37-8D21-A9D0-C3FC8E9E2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CAE9FF-893E-1118-3153-7B059C94F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6F9B71-0F42-63D7-9DC3-E3CFE98F5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8CFE7D-24D3-E9FE-CCBA-394DE90D5E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CBDE34-E739-FA37-3AE2-ECC47BB62E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180D86-4920-107A-E2D8-7F34D8958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F4C727-80B4-3E68-798F-B447B2E53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597BFB-67F2-BDB8-A19E-89415993B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48554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8E9A-17D1-B278-C97C-5ECC300FB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B52E46-2009-8E9E-5DBD-F263DA4EB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76AC7C-B13B-C940-BBD6-E6B832C58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2D0FBA-3773-F4B9-36ED-43EC37D4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8993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641252-9433-52BE-070A-5049D7EB4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111CC4-2B6D-E444-9BCB-082F294E5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C0A123-CFB7-AB0A-5C90-F5A1DF84A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79723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4E22D-72E9-1C0E-F1D5-A61FF6C22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54981-8D80-27A7-99D4-1BB5F08F2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BC1970-44DF-5065-AB09-B4B70BA5C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3CB3E6-A83A-7EBB-784E-2BD88371E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42D6E-62E4-663D-59FA-DF0BDA508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DD231-06E9-38B4-52AD-3E7BA6B1C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05986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92D09-DFDA-8C26-B57A-599682A5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110A24-1746-660E-57FA-1E5036B303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F1733-51E3-0B25-492B-033FFD3D1D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6E7995-7765-0EFD-E854-0B25EC8DE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B554D-E89A-CC03-BF04-26DF69D26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4F5686-CB97-96C9-FA47-E40E89758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0698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918148-50AD-B9C0-F276-404490E0E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51581-99F2-3C86-D5C9-2E66BFA98F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D1982-EAC9-8988-B2A0-B35EDED2FC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E9D34-01BD-BA7C-3460-55BAB9288E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3A44A-A19F-2CD0-AFA3-5C6B418C0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8B807B-7ABD-FB40-A5A1-0E26020D3360}" type="slidenum">
              <a:rPr lang="en-DE" smtClean="0"/>
              <a:t>‹#›</a:t>
            </a:fld>
            <a:endParaRPr lang="en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B7C1E29-F301-3E42-480E-F3BCAD599FCA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749866" y="87689"/>
            <a:ext cx="1296624" cy="3651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BC6926A-054F-4231-D72E-43FCC5B14AE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45510" y="87689"/>
            <a:ext cx="937332" cy="280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311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74B94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uilding in the snow&#10;&#10;Description automatically generated">
            <a:extLst>
              <a:ext uri="{FF2B5EF4-FFF2-40B4-BE49-F238E27FC236}">
                <a16:creationId xmlns:a16="http://schemas.microsoft.com/office/drawing/2014/main" id="{E4FC48F1-C101-BE76-8343-C1E330CD8A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" r="-1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48E801-DEA0-2731-A071-6C0418AB90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228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GB" sz="3600" dirty="0"/>
              <a:t>The </a:t>
            </a:r>
            <a:r>
              <a:rPr lang="en-GB" sz="3600" dirty="0" err="1"/>
              <a:t>IceCube</a:t>
            </a:r>
            <a:r>
              <a:rPr lang="en-GB" sz="3600" dirty="0"/>
              <a:t> Neutrino Observatory: </a:t>
            </a:r>
            <a:br>
              <a:rPr lang="en-GB" sz="3600" dirty="0"/>
            </a:br>
            <a:r>
              <a:rPr lang="en-GB" sz="3600" dirty="0"/>
              <a:t>The Perfect Muon Detector </a:t>
            </a:r>
            <a:r>
              <a:rPr lang="en-GB" sz="3600" dirty="0" err="1"/>
              <a:t>Unraveling</a:t>
            </a:r>
            <a:r>
              <a:rPr lang="en-GB" sz="3600" dirty="0"/>
              <a:t> Cosmic Secrets</a:t>
            </a:r>
            <a:endParaRPr lang="en-DE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98A2F6-86EF-F4F1-25ED-EEE7EF9A3A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229" y="462923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en-DE" sz="1100" dirty="0"/>
              <a:t>Pascal Gutjahr</a:t>
            </a:r>
          </a:p>
          <a:p>
            <a:pPr algn="l"/>
            <a:r>
              <a:rPr lang="en-DE" sz="1100" dirty="0"/>
              <a:t>TU Dortmund University</a:t>
            </a:r>
          </a:p>
          <a:p>
            <a:pPr algn="l"/>
            <a:r>
              <a:rPr lang="en-DE" sz="1100" dirty="0"/>
              <a:t>pascal.gutjahr@tu-dortmund.de </a:t>
            </a:r>
          </a:p>
          <a:p>
            <a:pPr algn="l"/>
            <a:r>
              <a:rPr lang="en-DE" sz="1100" dirty="0"/>
              <a:t>LPC – Clermont-Ferrand </a:t>
            </a:r>
          </a:p>
          <a:p>
            <a:pPr algn="l"/>
            <a:r>
              <a:rPr lang="en-DE" sz="1100" dirty="0"/>
              <a:t>06.10.2023</a:t>
            </a:r>
          </a:p>
          <a:p>
            <a:pPr algn="l"/>
            <a:endParaRPr lang="en-DE" sz="1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703293-8F86-A4F0-D225-3DC019AB896D}"/>
              </a:ext>
            </a:extLst>
          </p:cNvPr>
          <p:cNvSpPr txBox="1"/>
          <p:nvPr/>
        </p:nvSpPr>
        <p:spPr>
          <a:xfrm>
            <a:off x="10189031" y="6659269"/>
            <a:ext cx="16744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dirty="0">
                <a:solidFill>
                  <a:schemeClr val="accent3"/>
                </a:solidFill>
              </a:rPr>
              <a:t>icecube..wisc.edu</a:t>
            </a:r>
          </a:p>
        </p:txBody>
      </p:sp>
    </p:spTree>
    <p:extLst>
      <p:ext uri="{BB962C8B-B14F-4D97-AF65-F5344CB8AC3E}">
        <p14:creationId xmlns:p14="http://schemas.microsoft.com/office/powerpoint/2010/main" val="1395935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05273-934E-943A-9B4B-393C57697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Event types – mu, e, tau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E5FB32-606D-A57F-25F3-FD6E24116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BB7C1-9758-906E-BF3B-EB8A8344B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21EE14-91E2-36AE-032F-843195E15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52853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EEAFA-9C8C-BC4A-E556-4633BF158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Air shower - principle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AD7AC-746B-3B39-917F-B3610C650D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8DB58-E4F8-0335-D024-EE94E063C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46CBB2-BF15-87AE-01D8-4FC6DBB2B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2103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025D1-ACF2-38D4-DD29-962F14A80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More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6101E-B946-C330-D018-6EDEED448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0B015-1B94-EBDA-0807-395FB676D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D45758-B1D6-C3EB-15B0-101EAD734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40391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0C26C-0686-84CB-C4F4-FAD6EB7C3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Seasonal variations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A2C61-EEE8-D79A-8E12-FFCC51EFE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98A309-61B7-3D19-4E81-EC76605A1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36C1D6-0BA1-732E-9C43-5AE04937E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36120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78B54-72B4-BC7C-CF9D-5D0CC4500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Earth as shield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976C3-71DB-1A2B-5EFD-BE5C16679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6FF20-54CB-EAE2-2A60-AF5EEAC3A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2075B6-9269-2587-E2E0-772A4E7AD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30264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C02E3-7054-D913-3BD8-94A6C9096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muon deflections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82E84-19F2-C1FC-6C6E-B91B0A5AA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FC44C-80AB-DDC5-5B1C-66A67B1C0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A037ED-CEAF-68DA-FAC1-2C57C71D2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45540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AA616-6A9E-92AE-EBB0-875A514E2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NGC 1068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279A5-EFDD-EB69-5121-6B84EE452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43F1E-5C68-A688-7ECA-1AB690781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B89956-603F-8A3A-5DD0-F9DF9F2A8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19027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667FD-3C90-B6A3-3F4B-5136D78FD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TXS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A14E9-B2E0-57AE-B67A-353F46911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6A2F7-AA82-0014-0D30-46EF008EC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B1771D-4695-1984-B8D1-603BF76C8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17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3186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99953-BC2A-FF1F-51AC-3440B7E6A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Galactic plane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61EA1-6735-3F8A-5A6B-C0EAAE0E1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D5F45-B423-A093-3073-D24E70F41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77DD02-1FF2-02DB-238A-64DA3C405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18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32666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78824-C427-8281-3F0C-257261224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muon puzzle - observation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8D7AD-ECF1-16AF-CB88-D6F65CE79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7026A-3F9E-7E7A-F7E3-9600A24BC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47EC9C-5FDA-EA57-8523-25CB01E36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19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8026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map of the world with countries/regions&#10;&#10;Description automatically generated">
            <a:extLst>
              <a:ext uri="{FF2B5EF4-FFF2-40B4-BE49-F238E27FC236}">
                <a16:creationId xmlns:a16="http://schemas.microsoft.com/office/drawing/2014/main" id="{271C1F96-F83B-3629-5361-ED37BE960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1292" y="11724"/>
            <a:ext cx="10269415" cy="6846276"/>
          </a:xfrm>
        </p:spPr>
      </p:pic>
    </p:spTree>
    <p:extLst>
      <p:ext uri="{BB962C8B-B14F-4D97-AF65-F5344CB8AC3E}">
        <p14:creationId xmlns:p14="http://schemas.microsoft.com/office/powerpoint/2010/main" val="38364434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CDAB1-574D-CC02-D34E-59C558FCC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Connection to LHC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E083D-BFD9-54AC-6292-5857DCF968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6C516-A191-BFAC-62FE-D9879BDA0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40A40-8151-E536-896B-53DB75AD0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20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74822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FB92-357C-AC65-DD6D-A30C1DC78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possible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54AF31-FCE0-6D86-8D99-476FE1020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D8F9E-BFCE-4DDF-B917-6B8A3A66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DDE64-C71C-B889-7269-95033DFDD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21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63038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F7697-D804-3D40-476C-880D106BA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/>
              <a:t>prompt muons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196BC-6176-8A8E-6C2B-7C3BB2BF6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9C31D-CBF8-D785-512A-1B8B4EFB1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089AB3-A984-DEA9-3B96-9FBBE6A34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22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013155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16682-FBBA-DF8D-BAE3-B843E2B9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!! Check icecube’s homepage, there are some quick facts and stuff like that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720189-83D3-F6F0-146D-225A1D7D2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4CB34-4FEC-F4C7-CAC4-631AEFA8B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76C099-DAB3-B953-3E69-7AFFD6238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23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900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45E2B-C006-4F66-81E1-2E150B43A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IceCube Upgrade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25541-748E-D5C2-8067-C2AFA8B7C0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E309-8619-D163-9642-20E72A18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7DCA3C-587C-34D7-034F-EA5F19F2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24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429723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55C4-A897-36A4-47D2-468C4E83F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IceCube Gen-2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0A8EF-5EC4-1583-CAB9-B45B4678C4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1C1B6-83E2-77DF-BEB0-DED331E57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67F5D0-92BE-D7F0-9672-90E761F9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25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57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5A93A-3AE4-EF40-4343-C225CFCB9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Multimessenger – include IceTop etc.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B7287-1261-597F-ABED-1AC7B880A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FA2F9-C126-E43C-D673-97610FA2E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A91BDD-3733-8DE3-6BED-2C6E6E2ED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26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6077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diagram of space exploration&#10;&#10;Description automatically generated">
            <a:extLst>
              <a:ext uri="{FF2B5EF4-FFF2-40B4-BE49-F238E27FC236}">
                <a16:creationId xmlns:a16="http://schemas.microsoft.com/office/drawing/2014/main" id="{804C8594-D13B-3A23-9D96-6B8EA66A0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6"/>
          <a:stretch/>
        </p:blipFill>
        <p:spPr>
          <a:xfrm>
            <a:off x="1" y="10"/>
            <a:ext cx="12198824" cy="68579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7A22E3-A0B7-C9EB-95FA-AC60CAEAD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8288" y="6356350"/>
            <a:ext cx="54864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A8B807B-7ABD-FB40-A5A1-0E26020D3360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8603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495DF-1565-9ECD-12F5-FC8460321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Astroparticle Physics</a:t>
            </a:r>
          </a:p>
        </p:txBody>
      </p:sp>
      <p:pic>
        <p:nvPicPr>
          <p:cNvPr id="7" name="Content Placeholder 6" descr="A diagram of a solar system&#10;&#10;Description automatically generated">
            <a:extLst>
              <a:ext uri="{FF2B5EF4-FFF2-40B4-BE49-F238E27FC236}">
                <a16:creationId xmlns:a16="http://schemas.microsoft.com/office/drawing/2014/main" id="{2C6959C9-CDED-B1FB-C25E-05C292B9FF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4600" y="1419892"/>
            <a:ext cx="7684503" cy="543810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267C9-74EF-3116-A361-6BF104C52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5950A-6743-6AC0-E56E-963486760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4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76E8A5-C4EC-176E-3AFC-8EFBBF946DE4}"/>
              </a:ext>
            </a:extLst>
          </p:cNvPr>
          <p:cNvSpPr txBox="1"/>
          <p:nvPr/>
        </p:nvSpPr>
        <p:spPr>
          <a:xfrm>
            <a:off x="4421580" y="6004379"/>
            <a:ext cx="16744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dirty="0">
                <a:solidFill>
                  <a:schemeClr val="accent3"/>
                </a:solidFill>
              </a:rPr>
              <a:t>gallery.icecube..wisc.edu</a:t>
            </a:r>
          </a:p>
        </p:txBody>
      </p:sp>
    </p:spTree>
    <p:extLst>
      <p:ext uri="{BB962C8B-B14F-4D97-AF65-F5344CB8AC3E}">
        <p14:creationId xmlns:p14="http://schemas.microsoft.com/office/powerpoint/2010/main" val="3030189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diagram of a scientific experiment&#10;&#10;Description automatically generated">
            <a:extLst>
              <a:ext uri="{FF2B5EF4-FFF2-40B4-BE49-F238E27FC236}">
                <a16:creationId xmlns:a16="http://schemas.microsoft.com/office/drawing/2014/main" id="{A3104A23-149D-43FA-A475-22217BBAB1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912" y="571499"/>
            <a:ext cx="7351188" cy="551339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72DD8-3992-6F26-759F-E576C2C37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907189-09AF-F79F-4908-FBD9DF29A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5</a:t>
            </a:fld>
            <a:endParaRPr lang="en-DE"/>
          </a:p>
        </p:txBody>
      </p:sp>
      <p:pic>
        <p:nvPicPr>
          <p:cNvPr id="11" name="Picture 10" descr="A screenshot of a phone&#10;&#10;Description automatically generated">
            <a:extLst>
              <a:ext uri="{FF2B5EF4-FFF2-40B4-BE49-F238E27FC236}">
                <a16:creationId xmlns:a16="http://schemas.microsoft.com/office/drawing/2014/main" id="{45EF7204-9EC2-F7FC-F945-78FC180BF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378" y="571499"/>
            <a:ext cx="4015192" cy="57848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D34085-7211-A9AA-BD14-41CD7606DF24}"/>
              </a:ext>
            </a:extLst>
          </p:cNvPr>
          <p:cNvSpPr txBox="1"/>
          <p:nvPr/>
        </p:nvSpPr>
        <p:spPr>
          <a:xfrm>
            <a:off x="9397403" y="6118681"/>
            <a:ext cx="16744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dirty="0">
                <a:solidFill>
                  <a:schemeClr val="accent3"/>
                </a:solidFill>
              </a:rPr>
              <a:t>gallery.icecube..wisc.edu</a:t>
            </a:r>
          </a:p>
        </p:txBody>
      </p:sp>
    </p:spTree>
    <p:extLst>
      <p:ext uri="{BB962C8B-B14F-4D97-AF65-F5344CB8AC3E}">
        <p14:creationId xmlns:p14="http://schemas.microsoft.com/office/powerpoint/2010/main" val="3335335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6D245-008A-249D-0FBD-63BF409C7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C79EAB-84A3-DE36-5DBB-E153506E8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6</a:t>
            </a:fld>
            <a:endParaRPr lang="en-DE"/>
          </a:p>
        </p:txBody>
      </p:sp>
      <p:pic>
        <p:nvPicPr>
          <p:cNvPr id="13" name="Picture 12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3B221065-F7EF-5599-1FBD-0C02B054B2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551"/>
          <a:stretch/>
        </p:blipFill>
        <p:spPr>
          <a:xfrm>
            <a:off x="2209800" y="179386"/>
            <a:ext cx="7962900" cy="61399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158DB6-1EBF-282A-DF43-D3F6BFDD8E2F}"/>
              </a:ext>
            </a:extLst>
          </p:cNvPr>
          <p:cNvSpPr txBox="1"/>
          <p:nvPr/>
        </p:nvSpPr>
        <p:spPr>
          <a:xfrm>
            <a:off x="8740178" y="6103851"/>
            <a:ext cx="16744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dirty="0">
                <a:solidFill>
                  <a:schemeClr val="accent3"/>
                </a:solidFill>
              </a:rPr>
              <a:t>gallery.icecube..wisc.edu</a:t>
            </a:r>
          </a:p>
        </p:txBody>
      </p:sp>
    </p:spTree>
    <p:extLst>
      <p:ext uri="{BB962C8B-B14F-4D97-AF65-F5344CB8AC3E}">
        <p14:creationId xmlns:p14="http://schemas.microsoft.com/office/powerpoint/2010/main" val="1018576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C00BA-52D8-0041-8E1B-D49F5F1A0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Particle Detection – Cherenkov Light</a:t>
            </a:r>
          </a:p>
        </p:txBody>
      </p:sp>
      <p:pic>
        <p:nvPicPr>
          <p:cNvPr id="7" name="Content Placeholder 6" descr="A diagram of a triangle with arrows and circles&#10;&#10;Description automatically generated">
            <a:extLst>
              <a:ext uri="{FF2B5EF4-FFF2-40B4-BE49-F238E27FC236}">
                <a16:creationId xmlns:a16="http://schemas.microsoft.com/office/drawing/2014/main" id="{D21D649A-41B9-57ED-115E-5ACBE5B993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5397500" cy="38735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460C5-0D74-D776-2BC7-03E67E712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3090F5-B5B9-7360-535C-61269ADE6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7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EDE754-76A2-4BD7-0A64-A9E62ED88380}"/>
              </a:ext>
            </a:extLst>
          </p:cNvPr>
          <p:cNvSpPr txBox="1"/>
          <p:nvPr/>
        </p:nvSpPr>
        <p:spPr>
          <a:xfrm>
            <a:off x="4282478" y="5456466"/>
            <a:ext cx="16744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dirty="0">
                <a:solidFill>
                  <a:schemeClr val="accent3"/>
                </a:solidFill>
              </a:rPr>
              <a:t>T. Gluesenkamp</a:t>
            </a:r>
          </a:p>
        </p:txBody>
      </p:sp>
      <p:pic>
        <p:nvPicPr>
          <p:cNvPr id="10" name="Picture 9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89A7F515-DE93-55E0-6907-744A7D569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062" y="1504952"/>
            <a:ext cx="5687218" cy="46112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F677D8-EAAB-E0C5-1575-7B700E60BAE3}"/>
              </a:ext>
            </a:extLst>
          </p:cNvPr>
          <p:cNvSpPr txBox="1"/>
          <p:nvPr/>
        </p:nvSpPr>
        <p:spPr>
          <a:xfrm rot="16200000">
            <a:off x="9989714" y="4145666"/>
            <a:ext cx="31575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b="0" i="0" u="none" strike="noStrike" dirty="0">
                <a:solidFill>
                  <a:schemeClr val="accent3"/>
                </a:solidFill>
                <a:effectLst/>
                <a:latin typeface="-apple-system"/>
              </a:rPr>
              <a:t>10.1038/s41586-021-03256-1</a:t>
            </a:r>
            <a:endParaRPr lang="en-DE" sz="8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690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42569-8A36-EDC9-E97E-1AD9D0717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Digital Optical Module (DOM)</a:t>
            </a:r>
          </a:p>
        </p:txBody>
      </p:sp>
      <p:pic>
        <p:nvPicPr>
          <p:cNvPr id="7" name="Content Placeholder 6" descr="Diagram of a round object with text&#10;&#10;Description automatically generated">
            <a:extLst>
              <a:ext uri="{FF2B5EF4-FFF2-40B4-BE49-F238E27FC236}">
                <a16:creationId xmlns:a16="http://schemas.microsoft.com/office/drawing/2014/main" id="{D606E7B8-AAC3-74C2-CAF8-5FD079CAAE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847747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4273C-82E3-BF5D-87AE-35E9E4D33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15940C-5CFA-68D5-D1B6-197C8190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8</a:t>
            </a:fld>
            <a:endParaRPr lang="en-D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0E76EB-255C-425D-3D45-2C2DBF91DEA0}"/>
              </a:ext>
            </a:extLst>
          </p:cNvPr>
          <p:cNvSpPr txBox="1"/>
          <p:nvPr/>
        </p:nvSpPr>
        <p:spPr>
          <a:xfrm>
            <a:off x="3110903" y="5934304"/>
            <a:ext cx="167442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800" dirty="0">
                <a:solidFill>
                  <a:schemeClr val="accent3"/>
                </a:solidFill>
              </a:rPr>
              <a:t>icecube..wisc.edu</a:t>
            </a:r>
          </a:p>
        </p:txBody>
      </p:sp>
    </p:spTree>
    <p:extLst>
      <p:ext uri="{BB962C8B-B14F-4D97-AF65-F5344CB8AC3E}">
        <p14:creationId xmlns:p14="http://schemas.microsoft.com/office/powerpoint/2010/main" val="2172423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C7F3B-902F-1353-D1FD-5E33C6211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Detection medium - 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97B9C-6298-E03F-378D-E47D684BD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66CC4-F00C-DA8E-AE38-E11DB24B1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06.10.23 | P. Gutjahr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31B0F-49A9-0BF9-200C-F08EA004C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8B807B-7ABD-FB40-A5A1-0E26020D3360}" type="slidenum">
              <a:rPr lang="en-DE" smtClean="0"/>
              <a:t>9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44871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249</TotalTime>
  <Words>283</Words>
  <Application>Microsoft Macintosh PowerPoint</Application>
  <PresentationFormat>Widescreen</PresentationFormat>
  <Paragraphs>81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-apple-system</vt:lpstr>
      <vt:lpstr>Arial</vt:lpstr>
      <vt:lpstr>Calibri</vt:lpstr>
      <vt:lpstr>Calibri Light</vt:lpstr>
      <vt:lpstr>Office Theme</vt:lpstr>
      <vt:lpstr>The IceCube Neutrino Observatory:  The Perfect Muon Detector Unraveling Cosmic Secrets</vt:lpstr>
      <vt:lpstr>PowerPoint Presentation</vt:lpstr>
      <vt:lpstr>PowerPoint Presentation</vt:lpstr>
      <vt:lpstr>Astroparticle Physics</vt:lpstr>
      <vt:lpstr>PowerPoint Presentation</vt:lpstr>
      <vt:lpstr>PowerPoint Presentation</vt:lpstr>
      <vt:lpstr>Particle Detection – Cherenkov Light</vt:lpstr>
      <vt:lpstr>Digital Optical Module (DOM)</vt:lpstr>
      <vt:lpstr>Detection medium - ice</vt:lpstr>
      <vt:lpstr>Event types – mu, e, tau</vt:lpstr>
      <vt:lpstr>Air shower - principle </vt:lpstr>
      <vt:lpstr>More background</vt:lpstr>
      <vt:lpstr>Seasonal variations</vt:lpstr>
      <vt:lpstr>Earth as shield</vt:lpstr>
      <vt:lpstr>muon deflections</vt:lpstr>
      <vt:lpstr>NGC 1068</vt:lpstr>
      <vt:lpstr>TXS</vt:lpstr>
      <vt:lpstr>Galactic plane</vt:lpstr>
      <vt:lpstr>muon puzzle - observation</vt:lpstr>
      <vt:lpstr>Connection to LHC</vt:lpstr>
      <vt:lpstr>possible solutions</vt:lpstr>
      <vt:lpstr>prompt muons</vt:lpstr>
      <vt:lpstr>!! Check icecube’s homepage, there are some quick facts and stuff like that</vt:lpstr>
      <vt:lpstr>IceCube Upgrade</vt:lpstr>
      <vt:lpstr>IceCube Gen-2</vt:lpstr>
      <vt:lpstr>Multimessenger – include IceTop etc.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Pascal Gutjahr</dc:creator>
  <cp:lastModifiedBy>Pascal Gutjahr</cp:lastModifiedBy>
  <cp:revision>32</cp:revision>
  <dcterms:created xsi:type="dcterms:W3CDTF">2023-10-04T07:02:25Z</dcterms:created>
  <dcterms:modified xsi:type="dcterms:W3CDTF">2023-10-04T11:14:18Z</dcterms:modified>
</cp:coreProperties>
</file>

<file path=docProps/thumbnail.jpeg>
</file>